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347" r:id="rId3"/>
    <p:sldId id="425" r:id="rId4"/>
    <p:sldId id="426" r:id="rId5"/>
    <p:sldId id="427" r:id="rId6"/>
    <p:sldId id="428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D"/>
    <a:srgbClr val="007DC3"/>
    <a:srgbClr val="004A8D"/>
    <a:srgbClr val="3E6AA4"/>
    <a:srgbClr val="EBE600"/>
    <a:srgbClr val="FFFF00"/>
    <a:srgbClr val="879F8F"/>
    <a:srgbClr val="7A0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89072" autoAdjust="0"/>
  </p:normalViewPr>
  <p:slideViewPr>
    <p:cSldViewPr>
      <p:cViewPr>
        <p:scale>
          <a:sx n="70" d="100"/>
          <a:sy n="70" d="100"/>
        </p:scale>
        <p:origin x="-1128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64"/>
    </p:cViewPr>
  </p:sorterViewPr>
  <p:notesViewPr>
    <p:cSldViewPr>
      <p:cViewPr>
        <p:scale>
          <a:sx n="100" d="100"/>
          <a:sy n="100" d="100"/>
        </p:scale>
        <p:origin x="-816" y="136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40" y="1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823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40" y="8829823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D4B8D2BC-8940-4278-A64A-5A1742AEF7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26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0" y="1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10"/>
            <a:ext cx="5607050" cy="418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823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0" y="8829823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D1A8CAB3-8890-49A3-B90F-C331AE7D69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11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03818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16675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8504238" y="381000"/>
            <a:ext cx="11112" cy="5867400"/>
          </a:xfrm>
          <a:prstGeom prst="line">
            <a:avLst/>
          </a:prstGeom>
          <a:noFill/>
          <a:ln w="9525">
            <a:solidFill>
              <a:srgbClr val="004B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 flipH="1">
            <a:off x="4343400" y="6248400"/>
            <a:ext cx="4457700" cy="0"/>
          </a:xfrm>
          <a:prstGeom prst="line">
            <a:avLst/>
          </a:prstGeom>
          <a:noFill/>
          <a:ln w="9525">
            <a:solidFill>
              <a:srgbClr val="004B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 flipH="1">
            <a:off x="533400" y="6248400"/>
            <a:ext cx="4324350" cy="0"/>
          </a:xfrm>
          <a:prstGeom prst="line">
            <a:avLst/>
          </a:prstGeom>
          <a:noFill/>
          <a:ln w="9525">
            <a:solidFill>
              <a:srgbClr val="004B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8512801" y="6248400"/>
            <a:ext cx="342900" cy="228600"/>
          </a:xfrm>
          <a:prstGeom prst="rect">
            <a:avLst/>
          </a:prstGeom>
          <a:solidFill>
            <a:srgbClr val="007DC3"/>
          </a:solidFill>
          <a:ln w="9525">
            <a:solidFill>
              <a:srgbClr val="6D92DB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>
              <a:solidFill>
                <a:srgbClr val="FF0000"/>
              </a:solidFill>
            </a:endParaRPr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668608"/>
            <a:ext cx="2651125" cy="79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4672013" y="4800600"/>
            <a:ext cx="22098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60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5562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78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5562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464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5562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451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5562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015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638" y="865188"/>
            <a:ext cx="6053137" cy="431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248400"/>
            <a:ext cx="38862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©2014 Gould &amp; Ratner LLP all rights reserved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9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4400">
                <a:solidFill>
                  <a:srgbClr val="004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4B8D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rgbClr val="004B8D"/>
              </a:buClr>
              <a:buFont typeface="Arial" pitchFamily="34" charset="0"/>
              <a:buChar char="•"/>
              <a:defRPr/>
            </a:lvl2pPr>
            <a:lvl3pPr marL="1143000" indent="-228600">
              <a:buClr>
                <a:srgbClr val="004B8D"/>
              </a:buClr>
              <a:buFont typeface="Wingdings" pitchFamily="2" charset="2"/>
              <a:buChar char="Ø"/>
              <a:defRPr/>
            </a:lvl3pPr>
            <a:lvl4pPr>
              <a:buClr>
                <a:srgbClr val="004B8D"/>
              </a:buClr>
              <a:defRPr/>
            </a:lvl4pPr>
            <a:lvl5pPr>
              <a:buClr>
                <a:srgbClr val="004B8D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5225"/>
            <a:ext cx="3886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5562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42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5562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5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5562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2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5562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6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5562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93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102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400800"/>
            <a:ext cx="46482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©2014 Gould &amp; Ratner LLP all rights reserved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98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6088" y="15240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  <a:p>
            <a:pPr lvl="0"/>
            <a:endParaRPr lang="en-US" altLang="en-US" smtClean="0"/>
          </a:p>
        </p:txBody>
      </p:sp>
      <p:pic>
        <p:nvPicPr>
          <p:cNvPr id="1029" name="Picture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05600" y="6124261"/>
            <a:ext cx="1989138" cy="597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59" r:id="rId1"/>
    <p:sldLayoutId id="2147484660" r:id="rId2"/>
    <p:sldLayoutId id="2147484661" r:id="rId3"/>
    <p:sldLayoutId id="2147484662" r:id="rId4"/>
    <p:sldLayoutId id="2147484663" r:id="rId5"/>
    <p:sldLayoutId id="2147484664" r:id="rId6"/>
    <p:sldLayoutId id="2147484665" r:id="rId7"/>
    <p:sldLayoutId id="2147484666" r:id="rId8"/>
    <p:sldLayoutId id="2147484667" r:id="rId9"/>
    <p:sldLayoutId id="2147484668" r:id="rId10"/>
    <p:sldLayoutId id="2147484669" r:id="rId11"/>
    <p:sldLayoutId id="2147484670" r:id="rId12"/>
    <p:sldLayoutId id="2147484671" r:id="rId13"/>
    <p:sldLayoutId id="2147484672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4B8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4B8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4B8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4B8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4B8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B8D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B8D"/>
        </a:buClr>
        <a:buFont typeface="Arial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B8D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4B8D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4B8D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michael@gouldratner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schadler@gouldratner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 bwMode="auto">
          <a:xfrm>
            <a:off x="4800600" y="4554538"/>
            <a:ext cx="3657600" cy="1457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B8D"/>
              </a:buClr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B8D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B8D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B8D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B8D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en-US" altLang="en-US" sz="2000" b="1" kern="0" dirty="0" smtClean="0"/>
              <a:t>David N. Michael</a:t>
            </a:r>
          </a:p>
          <a:p>
            <a:pPr algn="l"/>
            <a:r>
              <a:rPr lang="en-US" altLang="en-US" sz="2000" b="1" kern="0" dirty="0" smtClean="0">
                <a:hlinkClick r:id="rId3"/>
              </a:rPr>
              <a:t>dmichael@gouldratner.com</a:t>
            </a:r>
            <a:endParaRPr lang="en-US" altLang="en-US" sz="2000" b="1" kern="0" dirty="0" smtClean="0"/>
          </a:p>
          <a:p>
            <a:pPr algn="l"/>
            <a:r>
              <a:rPr lang="en-US" altLang="en-US" sz="2000" b="1" kern="0" dirty="0" smtClean="0"/>
              <a:t>312.899.1603</a:t>
            </a:r>
          </a:p>
          <a:p>
            <a:pPr algn="l"/>
            <a:r>
              <a:rPr lang="en-US" altLang="en-US" sz="2000" b="1" kern="0" dirty="0" smtClean="0"/>
              <a:t>October 19,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HR Legal Updates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6088" y="1676400"/>
            <a:ext cx="8240712" cy="4373563"/>
          </a:xfrm>
        </p:spPr>
        <p:txBody>
          <a:bodyPr/>
          <a:lstStyle/>
          <a:p>
            <a:r>
              <a:rPr lang="en-US" dirty="0" err="1" smtClean="0"/>
              <a:t>EEOC</a:t>
            </a:r>
            <a:endParaRPr lang="en-US" dirty="0" smtClean="0"/>
          </a:p>
          <a:p>
            <a:r>
              <a:rPr lang="en-US" dirty="0" smtClean="0"/>
              <a:t>Other Legal Trends in HR</a:t>
            </a:r>
          </a:p>
          <a:p>
            <a:r>
              <a:rPr lang="en-US" dirty="0" smtClean="0"/>
              <a:t>The New Overtime Rule</a:t>
            </a:r>
          </a:p>
          <a:p>
            <a:r>
              <a:rPr lang="en-US" dirty="0" smtClean="0"/>
              <a:t>Social Media and Protected Concerted Activity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Update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2015 Charge Filing Statistics	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89,385 charges (up 500)</a:t>
            </a:r>
          </a:p>
          <a:p>
            <a:pPr lvl="2"/>
            <a:r>
              <a:rPr lang="en-US" dirty="0" smtClean="0"/>
              <a:t>44.5% of Charges allege retaliation (highest % ever, 2X as high as 1997; new </a:t>
            </a:r>
            <a:r>
              <a:rPr lang="en-US" dirty="0" err="1" smtClean="0"/>
              <a:t>EEOC</a:t>
            </a:r>
            <a:r>
              <a:rPr lang="en-US" dirty="0" smtClean="0"/>
              <a:t> final guidance)</a:t>
            </a:r>
          </a:p>
          <a:p>
            <a:pPr lvl="2"/>
            <a:r>
              <a:rPr lang="en-US" dirty="0" smtClean="0"/>
              <a:t>Highest ever # and % of disability charges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EEOC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7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New </a:t>
            </a:r>
            <a:r>
              <a:rPr lang="en-US" sz="2800" dirty="0"/>
              <a:t>Strategic Enforcement Plan (SEP) prioritizes: 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r>
              <a:rPr lang="en-US" sz="1800" dirty="0"/>
              <a:t>Eliminating barriers in recruitment and hiring (particularly as to racial, ethnic, and religious groups, older workers, women, and people with disabilities);</a:t>
            </a:r>
          </a:p>
          <a:p>
            <a:pPr lvl="1"/>
            <a:r>
              <a:rPr lang="en-US" sz="1800" dirty="0"/>
              <a:t>Protecting vulnerable workers, including immigrant and migrant workers, and underserved communities from discrimination;</a:t>
            </a:r>
          </a:p>
          <a:p>
            <a:pPr lvl="1"/>
            <a:r>
              <a:rPr lang="en-US" sz="1800" dirty="0"/>
              <a:t>Addressing selected emerging and developing issues (inflexible leave policies, pregnancy, </a:t>
            </a:r>
            <a:r>
              <a:rPr lang="en-US" sz="1800" dirty="0" err="1"/>
              <a:t>LGBT</a:t>
            </a:r>
            <a:r>
              <a:rPr lang="en-US" sz="1800" dirty="0"/>
              <a:t>);</a:t>
            </a:r>
          </a:p>
          <a:p>
            <a:pPr lvl="1"/>
            <a:r>
              <a:rPr lang="en-US" sz="1800" dirty="0"/>
              <a:t>Ensuring equal pay protections for all workers;</a:t>
            </a:r>
          </a:p>
          <a:p>
            <a:pPr lvl="1"/>
            <a:r>
              <a:rPr lang="en-US" sz="1800" dirty="0"/>
              <a:t>Preserving access to the legal system (releases, arbitration agreements); and</a:t>
            </a:r>
          </a:p>
          <a:p>
            <a:pPr lvl="1"/>
            <a:r>
              <a:rPr lang="en-US" sz="1800" dirty="0"/>
              <a:t>Preventing systemic harassment.</a:t>
            </a:r>
          </a:p>
          <a:p>
            <a:pPr lvl="1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EEOC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SEP: Two emerging issues of priority:</a:t>
            </a:r>
            <a:endParaRPr lang="en-US" sz="4000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/>
              <a:t>1</a:t>
            </a:r>
            <a:r>
              <a:rPr lang="en-US" sz="2400" dirty="0"/>
              <a:t>) complex employment relationships in the 21st century workplace (temporary workers, staffing agencies, independent contractor relationships, and the on-demand economy); and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2</a:t>
            </a:r>
            <a:r>
              <a:rPr lang="en-US" sz="2400" dirty="0"/>
              <a:t>) backlash discrimination (v. Muslims or Sikhs, or persons of Arab, Middle Eastern or South Asian descent</a:t>
            </a:r>
            <a:r>
              <a:rPr lang="en-US" sz="2400" dirty="0" smtClean="0"/>
              <a:t>).</a:t>
            </a:r>
            <a:endParaRPr lang="en-US" sz="2400" dirty="0"/>
          </a:p>
          <a:p>
            <a:pPr lvl="1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EEOC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4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If you are interested in viewing the rest of this PowerPoint please </a:t>
            </a:r>
            <a:r>
              <a:rPr lang="en-US" smtClean="0"/>
              <a:t>email </a:t>
            </a:r>
            <a:r>
              <a:rPr lang="en-US" smtClean="0">
                <a:hlinkClick r:id="rId2"/>
              </a:rPr>
              <a:t>jschadler@gouldratner.com</a:t>
            </a:r>
            <a:r>
              <a:rPr lang="en-US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712572"/>
      </p:ext>
    </p:extLst>
  </p:cSld>
  <p:clrMapOvr>
    <a:masterClrMapping/>
  </p:clrMapOvr>
</p:sld>
</file>

<file path=ppt/theme/theme1.xml><?xml version="1.0" encoding="utf-8"?>
<a:theme xmlns:a="http://schemas.openxmlformats.org/drawingml/2006/main" name="G&amp;R LLP">
  <a:themeElements>
    <a:clrScheme name="G&amp;R LL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&amp;R LL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&amp;R LL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&amp;R LL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&amp;R LL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&amp;R LL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&amp;R LL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&amp;R LL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&amp;R LL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&amp;R LL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&amp;R LL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&amp;R LL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&amp;R LL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&amp;R LL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G&amp;R LLP</Template>
  <TotalTime>459</TotalTime>
  <Words>154</Words>
  <Application>Microsoft Office PowerPoint</Application>
  <PresentationFormat>On-screen Show (4:3)</PresentationFormat>
  <Paragraphs>31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G&amp;R LLP</vt:lpstr>
      <vt:lpstr>HR Legal Updates</vt:lpstr>
      <vt:lpstr>Legal Update</vt:lpstr>
      <vt:lpstr>EEOC</vt:lpstr>
      <vt:lpstr>EEOC</vt:lpstr>
      <vt:lpstr>EEOC</vt:lpstr>
      <vt:lpstr>PowerPoint Presentation</vt:lpstr>
    </vt:vector>
  </TitlesOfParts>
  <Company>
 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subject/>
  <dc:creator/>
  <cp:keywords/>
  <dc:description/>
  <cp:lastModifiedBy>Administrator</cp:lastModifiedBy>
  <cp:revision>49</cp:revision>
  <cp:lastPrinted>2016-10-18T20:56:36Z</cp:lastPrinted>
  <dcterms:created xsi:type="dcterms:W3CDTF">2016-08-08T20:39:32Z</dcterms:created>
  <dcterms:modified xsi:type="dcterms:W3CDTF">2017-03-03T21:33:00Z</dcterms:modified>
  <cp:category/>
  <cp:contentStatus/>
  <cp:version>0</cp:version>
</cp:coreProperties>
</file>